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4" r:id="rId6"/>
    <p:sldId id="279" r:id="rId7"/>
    <p:sldId id="280" r:id="rId8"/>
    <p:sldId id="275" r:id="rId9"/>
    <p:sldId id="272" r:id="rId10"/>
    <p:sldId id="273" r:id="rId11"/>
    <p:sldId id="259" r:id="rId12"/>
    <p:sldId id="260" r:id="rId13"/>
    <p:sldId id="261" r:id="rId14"/>
    <p:sldId id="278" r:id="rId15"/>
    <p:sldId id="262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6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8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4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2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7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7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CA33-E5CA-4778-9F11-E20118E826F1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BA74-EBBD-4933-9FDF-27A7A8878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37.emf"/><Relationship Id="rId4" Type="http://schemas.openxmlformats.org/officeDocument/2006/relationships/image" Target="../media/image4.gif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gif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edu.gov.ru/national-proj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gif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824" y="987893"/>
            <a:ext cx="9144000" cy="136744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Юго-Западное управление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Министерства образования и науки Самарской области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Реализация национального проекта «Образование»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293191"/>
            <a:ext cx="6309360" cy="223309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в ГБПОУ «</a:t>
            </a:r>
            <a:r>
              <a:rPr lang="ru-RU" sz="8000" b="1" dirty="0" err="1" smtClean="0">
                <a:solidFill>
                  <a:srgbClr val="002060"/>
                </a:solidFill>
                <a:latin typeface="Monotype Corsiva" pitchFamily="66" charset="0"/>
              </a:rPr>
              <a:t>Обшаровский</a:t>
            </a: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 государственный</a:t>
            </a:r>
          </a:p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 техникум </a:t>
            </a:r>
            <a:r>
              <a:rPr lang="ru-RU" sz="8000" b="1" dirty="0" err="1" smtClean="0">
                <a:solidFill>
                  <a:srgbClr val="002060"/>
                </a:solidFill>
                <a:latin typeface="Monotype Corsiva" pitchFamily="66" charset="0"/>
              </a:rPr>
              <a:t>им.В.И.Суркова</a:t>
            </a: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l">
              <a:lnSpc>
                <a:spcPct val="170000"/>
              </a:lnSpc>
            </a:pPr>
            <a:r>
              <a:rPr lang="ru-RU" sz="6200" dirty="0" smtClean="0"/>
              <a:t>Ключевой </a:t>
            </a:r>
            <a:r>
              <a:rPr lang="ru-RU" sz="6200" dirty="0" smtClean="0"/>
              <a:t>задачей национального проекта «Образование» является создание условий, в которых нашим студентам, и нам будет комфортно развиваться. </a:t>
            </a:r>
            <a:br>
              <a:rPr lang="ru-RU" sz="6200" dirty="0" smtClean="0"/>
            </a:br>
            <a:r>
              <a:rPr lang="ru-RU" sz="6200" dirty="0" smtClean="0"/>
              <a:t>Это </a:t>
            </a:r>
            <a:r>
              <a:rPr lang="ru-RU" sz="6200" dirty="0" smtClean="0"/>
              <a:t>позволит достичь максимального уровня вовлеченности в рынок распределения труда, наша технологическая зависимость перестанет быть критичной, а наша страна станет значимым производителем технологий и открытий в науке.</a:t>
            </a:r>
            <a:endParaRPr lang="ru-RU" sz="6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6200" b="1" dirty="0" smtClean="0">
              <a:latin typeface="Monotype Corsiva" pitchFamily="66" charset="0"/>
            </a:endParaRPr>
          </a:p>
          <a:p>
            <a:r>
              <a:rPr lang="ru-RU" sz="7200" b="1" dirty="0" smtClean="0">
                <a:latin typeface="Monotype Corsiva" pitchFamily="66" charset="0"/>
              </a:rPr>
              <a:t>2020 г.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5" name="Рисунок 4" descr="логотип технику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6" y="299600"/>
            <a:ext cx="2193096" cy="1457481"/>
          </a:xfrm>
          <a:prstGeom prst="rect">
            <a:avLst/>
          </a:prstGeom>
        </p:spPr>
      </p:pic>
      <p:pic>
        <p:nvPicPr>
          <p:cNvPr id="6" name="Рисунок 5" descr="DSC01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399" y="2590308"/>
            <a:ext cx="5706883" cy="39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80" y="-1344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«Социальная активность»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1168551"/>
            <a:ext cx="8933491" cy="22290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110 студентов (37,5%) техникума вовлечены в творческую деятельность. Функционируют кружки: Выжигание по дереву,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бисероплетение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Фоторакурс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вязание крючком и спицами.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студенты принимают активное участие в всероссийских творческих конкурсах  и акциях таких как: вместе против коррупции,  расскажу  детям о войне, окна победы и др. Более 60 студентов вовлечены в клубное студенческое движение такие как «Эврика» и «Что, где, когда».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" y="176270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1\Desktop\2222222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1586" y="2113532"/>
            <a:ext cx="1883314" cy="170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1\AppData\Local\Temp\Rar$DIa0.119\проект Культурное сердце Росс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40" y="3084249"/>
            <a:ext cx="3288771" cy="33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Фото Безенчук\IMG_20170216_094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9412" y="124343"/>
            <a:ext cx="1738751" cy="198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IMG_06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6235" y="3147150"/>
            <a:ext cx="4697505" cy="320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DSC021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8749" y="3860162"/>
            <a:ext cx="3658435" cy="2731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719" y="-23863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«Цифровая образовательная среда»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47637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https://sun9-43.userapi.com/c851128/v851128130/1e5b26/fsn4NAQDZ3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340" y="3247251"/>
            <a:ext cx="5023088" cy="3457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Цицулина\123\IMG_4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63" y="3245223"/>
            <a:ext cx="5347528" cy="336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2377" y="1147843"/>
            <a:ext cx="115375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техникуме имеется 2 кабинета информационных технологий, оснащенных моноблоками, подключенных к интернету. Использование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онлайн-платформ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(РЭШ,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HTML-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Академия)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дистанционного обучения составляет (52%).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национального проекта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создана Федеральная информационно-сервисная платформа цифровой образовательной среды  -автоматизированная информационная система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Маркетплейс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контента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услуг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постоянно пополняемом каталоге электронных книг, курсов, интерактивных и видеоматериалов по учебным предметам зарегистрированы, и активно работают 74 студента  и 4 педагога . Все педагогические работники прошли курсы повышения квалификации по цифровой образовательной среде.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650" y="690282"/>
            <a:ext cx="10515600" cy="7171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«Новые возможности для каждого»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188" y="702702"/>
            <a:ext cx="8884024" cy="263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граждан Самарской области , прошедших обучение по программам непрерывного образования (программы профессионального обучения - «Слесарь по ремонту сельскохозяйственных машин и оборудования» , «Приемщик сельскохозяйственных продуктов и сырья», «Тракторист») в 2020 году  - 131 человек. Это работники ООО «Сев-07» и  ОО «Сад». </a:t>
            </a: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5" y="97972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OV7lmElO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683" y="2279275"/>
            <a:ext cx="5065060" cy="3556748"/>
          </a:xfrm>
          <a:prstGeom prst="rect">
            <a:avLst/>
          </a:prstGeom>
        </p:spPr>
      </p:pic>
      <p:pic>
        <p:nvPicPr>
          <p:cNvPr id="7" name="Рисунок 6" descr="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37" y="2294964"/>
            <a:ext cx="5633344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презентация захаров ноябрь 2020\Кузин_Юрий_Александрович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284" y="1895518"/>
            <a:ext cx="3505200" cy="24143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44" y="107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Учитель будущего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37" y="248908"/>
            <a:ext cx="6266328" cy="14095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Доля преподавателей техникума в возрасте до 35 лет составляет 50% – 6 человек. Стаж работы более 5 лет.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234723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лайд 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9394" y="261470"/>
            <a:ext cx="3232898" cy="4310530"/>
          </a:xfrm>
          <a:prstGeom prst="rect">
            <a:avLst/>
          </a:prstGeom>
        </p:spPr>
      </p:pic>
      <p:pic>
        <p:nvPicPr>
          <p:cNvPr id="12" name="Рисунок 11" descr="слайд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506" y="1757082"/>
            <a:ext cx="2314293" cy="4114299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03115" y="3505200"/>
          <a:ext cx="2208564" cy="312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7" imgW="5667353" imgH="8019921" progId="AcroExch.Document.DC">
                  <p:embed/>
                </p:oleObj>
              </mc:Choice>
              <mc:Fallback>
                <p:oleObj name="Acrobat Document" r:id="rId7" imgW="5667353" imgH="8019921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3115" y="3505200"/>
                        <a:ext cx="2208564" cy="312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320475" y="3926541"/>
          <a:ext cx="3711900" cy="262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9" imgW="8019889" imgH="5667195" progId="AcroExch.Document.DC">
                  <p:embed/>
                </p:oleObj>
              </mc:Choice>
              <mc:Fallback>
                <p:oleObj name="Acrobat Document" r:id="rId9" imgW="8019889" imgH="5667195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475" y="3926541"/>
                        <a:ext cx="3711900" cy="2623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244" y="1075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Учитель будущего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234723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xS1hxctr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9949" y="2698376"/>
            <a:ext cx="2763371" cy="3684495"/>
          </a:xfrm>
          <a:prstGeom prst="rect">
            <a:avLst/>
          </a:prstGeom>
        </p:spPr>
      </p:pic>
      <p:pic>
        <p:nvPicPr>
          <p:cNvPr id="11" name="Picture 2" descr="C:\Users\1\AppData\Local\Temp\IMG_2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978" y="1743754"/>
            <a:ext cx="2805192" cy="3124081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674527" y="885517"/>
          <a:ext cx="4125827" cy="291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6" imgW="8019889" imgH="5667195" progId="AcroExch.Document.DC">
                  <p:embed/>
                </p:oleObj>
              </mc:Choice>
              <mc:Fallback>
                <p:oleObj name="Acrobat Document" r:id="rId6" imgW="8019889" imgH="5667195" progId="AcroExch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527" y="885517"/>
                        <a:ext cx="4125827" cy="291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585273" y="3570188"/>
          <a:ext cx="3975149" cy="280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8" imgW="8019889" imgH="5667195" progId="AcroExch.Document.DC">
                  <p:embed/>
                </p:oleObj>
              </mc:Choice>
              <mc:Fallback>
                <p:oleObj name="Acrobat Document" r:id="rId8" imgW="8019889" imgH="5667195" progId="AcroExch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5273" y="3570188"/>
                        <a:ext cx="3975149" cy="280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72118" y="1026024"/>
            <a:ext cx="4554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педагогов техникума прошли курсы повышения квалификации и стажировку, и имеют первую квалификационную категорию.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5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952" y="0"/>
            <a:ext cx="8633012" cy="15619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«Поддержка семей, имеющих детей»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322" y="957422"/>
            <a:ext cx="11112395" cy="15795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Психологическая служба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" y="136751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j6diFxn89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788920"/>
            <a:ext cx="5078804" cy="3809103"/>
          </a:xfrm>
          <a:prstGeom prst="rect">
            <a:avLst/>
          </a:prstGeom>
        </p:spPr>
      </p:pic>
      <p:pic>
        <p:nvPicPr>
          <p:cNvPr id="6" name="Рисунок 5" descr="IMG-2fa3d4005d5d2f235ce796a6d61b42f0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36" y="2779909"/>
            <a:ext cx="5071694" cy="3803771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2920" y="1545336"/>
            <a:ext cx="11164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техникуме создана психологическая служба, которая содействует в приобретении студентами психологических знаний, умений и навыков, необходимых для получения профессии и развития карьеры.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 оказывает помощь педагогическим работникам, родителям в воспитании студентов через консультативную и организационно-методическую деятельность.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9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Спасибо за внимание!</a:t>
            </a:r>
            <a:br>
              <a:rPr lang="ru-RU" sz="6000" dirty="0" smtClean="0">
                <a:latin typeface="Monotype Corsiva" pitchFamily="66" charset="0"/>
              </a:rPr>
            </a:b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76237"/>
            <a:ext cx="2095500" cy="1019175"/>
          </a:xfrm>
          <a:prstGeom prst="rect">
            <a:avLst/>
          </a:prstGeom>
        </p:spPr>
      </p:pic>
      <p:sp>
        <p:nvSpPr>
          <p:cNvPr id="3076" name="AutoShape 4" descr="https://fsd.kopilkaurokov.ru/uploads/user_file_56677e4c153be/img_user_file_56677e4c153b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fsd.kopilkaurokov.ru/uploads/user_file_56677e4c153be/img_user_file_56677e4c153b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fsd.kopilkaurokov.ru/uploads/user_file_56677e4c153be/img_user_file_56677e4c153b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pbs.twimg.com/profile_banners/1118369712738578439/1555567066/1500x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49388" y="182511"/>
            <a:ext cx="6902823" cy="656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Depositphotos_13563608_m-2015-810x540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9143888" y="174812"/>
            <a:ext cx="2582059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7" y="169408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748117" y="324503"/>
            <a:ext cx="9144000" cy="7945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Количество обучающихся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54217" y="1982559"/>
            <a:ext cx="6411817" cy="13335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4000" dirty="0" smtClean="0">
                <a:cs typeface="Times New Roman" pitchFamily="18" charset="0"/>
              </a:rPr>
              <a:t>Всего обучается 341 человек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7" name="Скругленный прямоугольник 14"/>
          <p:cNvSpPr>
            <a:spLocks noChangeArrowheads="1"/>
          </p:cNvSpPr>
          <p:nvPr/>
        </p:nvSpPr>
        <p:spPr bwMode="auto">
          <a:xfrm>
            <a:off x="1601061" y="4340990"/>
            <a:ext cx="3235344" cy="1403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900" dirty="0" smtClean="0">
                <a:cs typeface="Times New Roman" pitchFamily="18" charset="0"/>
              </a:rPr>
              <a:t>На очной форме </a:t>
            </a:r>
          </a:p>
          <a:p>
            <a:pPr algn="ctr" eaLnBrk="1" hangingPunct="1"/>
            <a:r>
              <a:rPr lang="ru-RU" sz="1900" dirty="0" smtClean="0">
                <a:cs typeface="Times New Roman" pitchFamily="18" charset="0"/>
              </a:rPr>
              <a:t>обучения – 251 человек</a:t>
            </a:r>
            <a:endParaRPr lang="ru-RU" sz="1900" dirty="0">
              <a:cs typeface="Times New Roman" pitchFamily="18" charset="0"/>
            </a:endParaRPr>
          </a:p>
        </p:txBody>
      </p:sp>
      <p:sp>
        <p:nvSpPr>
          <p:cNvPr id="9" name="Скругленный прямоугольник 14"/>
          <p:cNvSpPr>
            <a:spLocks noChangeArrowheads="1"/>
          </p:cNvSpPr>
          <p:nvPr/>
        </p:nvSpPr>
        <p:spPr bwMode="auto">
          <a:xfrm>
            <a:off x="7373899" y="4395729"/>
            <a:ext cx="3301445" cy="1359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dirty="0" smtClean="0">
                <a:cs typeface="Times New Roman" pitchFamily="18" charset="0"/>
              </a:rPr>
              <a:t>На заочной форме</a:t>
            </a:r>
          </a:p>
          <a:p>
            <a:pPr algn="ctr"/>
            <a:r>
              <a:rPr lang="ru-RU" sz="1900" dirty="0" smtClean="0">
                <a:cs typeface="Times New Roman" pitchFamily="18" charset="0"/>
              </a:rPr>
              <a:t>обучения – 90 человек</a:t>
            </a:r>
            <a:endParaRPr lang="ru-RU" sz="1900" dirty="0">
              <a:cs typeface="Times New Roman" pitchFamily="18" charset="0"/>
            </a:endParaRPr>
          </a:p>
        </p:txBody>
      </p:sp>
      <p:cxnSp>
        <p:nvCxnSpPr>
          <p:cNvPr id="12" name="Прямая со стрелкой 5"/>
          <p:cNvCxnSpPr>
            <a:cxnSpLocks noChangeShapeType="1"/>
          </p:cNvCxnSpPr>
          <p:nvPr/>
        </p:nvCxnSpPr>
        <p:spPr bwMode="auto">
          <a:xfrm rot="10800000" flipV="1">
            <a:off x="3062690" y="3338111"/>
            <a:ext cx="1674568" cy="9584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Прямая со стрелкой 5"/>
          <p:cNvCxnSpPr>
            <a:cxnSpLocks noChangeShapeType="1"/>
          </p:cNvCxnSpPr>
          <p:nvPr/>
        </p:nvCxnSpPr>
        <p:spPr bwMode="auto">
          <a:xfrm>
            <a:off x="6940627" y="3327094"/>
            <a:ext cx="1663546" cy="10245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630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762656"/>
            <a:ext cx="10515600" cy="52074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Указа Президента России Владимира Владимировича Путина «О национальных целях и стратегических задачах развития Российской Федерации на период до 2024 года»техникум принимает активное участие в реализации федеральных проектов, входящих в национальный проект «Образование»: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Молодые профессионалы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Социальная активность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Цифровая образовательная среда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Новые возможности для каждого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будущего</a:t>
            </a:r>
          </a:p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семей, имеющих детей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" y="147637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1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91202_10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1350" y="1636776"/>
            <a:ext cx="2650714" cy="378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20191127_0925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520" y="3587396"/>
            <a:ext cx="4992623" cy="299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738" y="1103863"/>
            <a:ext cx="10515600" cy="363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Доля обучающихся  профессиональной образовательной организации, участвующих в движении «Молодые профессионалы», в общей численности обучающихся  очной формы обучения техникума составляет 40%.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Данный показатель превысил декомпозированный на17,1 %. </a:t>
            </a: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4592" y="1865377"/>
            <a:ext cx="56875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году мы готовились к участию по 3 компетенциям: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Эксплуатация сельскохозяйственных машин 16+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Навыки мудрых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Предпринимательство и социальная работа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Постоянно, по мере возможности, укрепляем материально-техническую базу в части мастерских. Создаем практико-ориентированные и гибкие образовательные программы совместно с работодателями нашего района.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Все педагогические работники постоянно обновляют свои профессиональные знания и компетенции, принимают участие в разработках, относящихся к предмету своего преподавания.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 педагога в апреле, и 2 педагога в августе прошли курсы повышения квалификации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программам, основанным на опыте Союза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Ворлдскиллс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Россия, все они сертифицированы в качестве эксперта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оценке демонстрационного экзамена по компетенции Социальная работа, Эксплуатация сельскохозяйственных машин и Документационное обеспечение управления и архивоведения.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920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Тройственные соглашения с элементами дуального обучения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2" y="1470929"/>
            <a:ext cx="11519646" cy="2240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Цель нашего техникума – подготовить востребованного на рынке труда специалиста, владеющего новейшими типами оборудования и технологическими процессами, способного после окончания техникума самостоятельно приступить к работе.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Поэтому в техникуме в структуре образовательного процесса, как одно из важнейших и обязательных условий подготовки высококвалифицированных специалистов, выделяется направление «техникум - работодатель».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Процесс взаимодействия с работодателями осуществляется в рамках системы качества подготовки выпускников и их дальнейшего трудоустройства, через заключение договоров с элементами дуальной технологии.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76270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1\Desktop\IMG_1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4314"/>
            <a:ext cx="4201925" cy="251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IMG_1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776" y="3411580"/>
            <a:ext cx="3872754" cy="262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J4Yj5pWsAAAIo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768" y="4084333"/>
            <a:ext cx="4614670" cy="25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920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Тройственные соглашения с элементами дуального обучения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74738"/>
            <a:ext cx="8534400" cy="10815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Сегодня в техникуме обучается обучающихся с применением дуальной технологии обучения 22,4%.  Это 30 студентов, которые обеспечены в будущем рабочем местом. Все студенты получают дополнительную стипендию от работодателя от 500-до 1000 рублей ежемесячно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76270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C:\Users\1\Desktop\IMG_1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339" y="1363016"/>
            <a:ext cx="3577437" cy="200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1\Desktop\IMG_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870" y="3507040"/>
            <a:ext cx="5399971" cy="304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8VXlvhxbE_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31" y="2635623"/>
            <a:ext cx="5737408" cy="38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m2aesbO1V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63" y="3863973"/>
            <a:ext cx="2123237" cy="28309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101" y="3278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76270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a8fee6d816b4130628d1cdda6aff4d6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5977" y="4256553"/>
            <a:ext cx="4337924" cy="24400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9741" y="699265"/>
            <a:ext cx="857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Тройственные соглашения с элементами дуального обучения</a:t>
            </a:r>
            <a:b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2" name="Рисунок 11" descr="IMG-113f6a31309a0146d1096240ac41cae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8621" y="3505199"/>
            <a:ext cx="1825438" cy="3245223"/>
          </a:xfrm>
          <a:prstGeom prst="rect">
            <a:avLst/>
          </a:prstGeom>
        </p:spPr>
      </p:pic>
      <p:pic>
        <p:nvPicPr>
          <p:cNvPr id="15" name="Рисунок 14" descr="слайд 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68019" y="1216213"/>
            <a:ext cx="1662953" cy="2217270"/>
          </a:xfrm>
          <a:prstGeom prst="rect">
            <a:avLst/>
          </a:prstGeom>
        </p:spPr>
      </p:pic>
      <p:pic>
        <p:nvPicPr>
          <p:cNvPr id="16" name="Рисунок 15" descr="слайд-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435" y="1290250"/>
            <a:ext cx="2017055" cy="2914196"/>
          </a:xfrm>
          <a:prstGeom prst="rect">
            <a:avLst/>
          </a:prstGeom>
        </p:spPr>
      </p:pic>
      <p:pic>
        <p:nvPicPr>
          <p:cNvPr id="17" name="Рисунок 16" descr="слайд     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19226" y="1238623"/>
            <a:ext cx="1646145" cy="2194859"/>
          </a:xfrm>
          <a:prstGeom prst="rect">
            <a:avLst/>
          </a:prstGeom>
        </p:spPr>
      </p:pic>
      <p:pic>
        <p:nvPicPr>
          <p:cNvPr id="14" name="Рисунок 13" descr="YtfvcRfD1V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53623" y="4278404"/>
            <a:ext cx="3248213" cy="243616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23559" y="1257928"/>
            <a:ext cx="65991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сотрудничаем со следующими предприятиями/организациями: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ООО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Шаповалова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Олега Борисовича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ООО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Сев-07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Шпагина Александра Александровича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СПК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Единство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Суюндукова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Генннадия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Николаевича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Н.Заволжье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Савенкова Николая Андреевича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ООО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Хохлова Николая Николаевича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6.ООО ОФХ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Возрождение-1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лице директора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Кандолова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Владимира Андреевича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КФХ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Цирулев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Евгений Павлович»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 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7552" y="4260102"/>
            <a:ext cx="3523129" cy="23614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8" y="0"/>
            <a:ext cx="10861458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«Молодые профессионалы»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i="1" u="sng" dirty="0" smtClean="0">
                <a:latin typeface="Monotype Corsiva" pitchFamily="66" charset="0"/>
                <a:cs typeface="Times New Roman" pitchFamily="18" charset="0"/>
              </a:rPr>
              <a:t>Наставничество</a:t>
            </a:r>
            <a:endParaRPr lang="ru-RU" sz="3200" b="1" i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016" y="1570310"/>
            <a:ext cx="8010144" cy="4678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Техникум реализует целевую модель наставничества, целью которой является раскрытие потенциала личности наставляемого, необходимого для успешной личной и профессиональной самореализации в современных условиях.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этом году охват обучающихся наставничеством составил - 32,6 %.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Реализация модели наставничества в этом году осуществляется по следующим формам, через организацию работы наставнических групп: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- «Студент -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студент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»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- «Работодатель - студент»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- «Педагог-студент».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" y="286438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лайд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4608" y="178398"/>
            <a:ext cx="2696809" cy="3595744"/>
          </a:xfrm>
          <a:prstGeom prst="rect">
            <a:avLst/>
          </a:prstGeom>
        </p:spPr>
      </p:pic>
      <p:pic>
        <p:nvPicPr>
          <p:cNvPr id="9" name="Рисунок 8" descr="слайд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064" y="4249271"/>
            <a:ext cx="4223372" cy="237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1\AppData\Local\Temp\Rar$DIa0.708\акция Синий плато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88" y="3878859"/>
            <a:ext cx="2339787" cy="297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" y="124291"/>
            <a:ext cx="2095500" cy="10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1\AppData\Local\Temp\Rar$DIa0.326\30 лет вывода вой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278" y="3711292"/>
            <a:ext cx="5005353" cy="314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1\AppData\Local\Temp\Rar$DIa0.737\областной форум - неслучайные истори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8352" y="3804091"/>
            <a:ext cx="3982301" cy="305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1588" y="-1703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Социальная активность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67552" y="1180169"/>
            <a:ext cx="7816328" cy="30242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настоящее время численность студентов, вовлеченных в добровольческую деятельность и стоящих в региональном отделении Всероссийского общественного движения «Волонтеры Победы» составляет 106 человек, это одни  из самых активных студентов техникума всех курсов и форм обучения, среди  них есть участник Всероссийского конкурса Добровольцы России.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этом полугодии приняли участие в следующих акциях и конкурсах: «Синий платочек», «Георгиевская ленточка»,  Всероссийская интеллектуальная игра «Риск», «Письмо Победы». Постоянно наши студенты оказывали и оказывают различную помощь труженикам тыла и детям войны м.р.Приволжский.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базе техникума уже не первый год создано общественное молодежное объединение «Новое поколение» в нем участвуют студенты от 16  до 23 лет. Они реализуют раскрытие творческого потенциала каждого студента и расширение форм досуга.  Актив  объединения составляет 13 студентов, а участвующих студентов на данное время 69 человек.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qGI2uIKx3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61397" y="804672"/>
            <a:ext cx="3645408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1021</Words>
  <Application>Microsoft Office PowerPoint</Application>
  <PresentationFormat>Произвольный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Юго-Западное управление  Министерства образования и науки Самарской области  Реализация национального проекта «Образование»</vt:lpstr>
      <vt:lpstr>Количество обучающихся </vt:lpstr>
      <vt:lpstr>Презентация PowerPoint</vt:lpstr>
      <vt:lpstr> «Молодые профессионалы»  Доля обучающихся  профессиональной образовательной организации, участвующих в движении «Молодые профессионалы», в общей численности обучающихся  очной формы обучения техникума составляет 40%.  Данный показатель превысил декомпозированный на17,1 %.   </vt:lpstr>
      <vt:lpstr>«Молодые профессионалы»  Тройственные соглашения с элементами дуального обучения </vt:lpstr>
      <vt:lpstr>«Молодые профессионалы»  Тройственные соглашения с элементами дуального обучения </vt:lpstr>
      <vt:lpstr>«Молодые профессионалы»   </vt:lpstr>
      <vt:lpstr>                «Молодые профессионалы»                       Наставничество</vt:lpstr>
      <vt:lpstr>«Социальная активность»</vt:lpstr>
      <vt:lpstr>«Социальная активность»</vt:lpstr>
      <vt:lpstr>«Цифровая образовательная среда»</vt:lpstr>
      <vt:lpstr>«Новые возможности для каждого»   </vt:lpstr>
      <vt:lpstr>«Учитель будущего» </vt:lpstr>
      <vt:lpstr>«Учитель будущего» </vt:lpstr>
      <vt:lpstr>«Поддержка семей, имеющих детей» </vt:lpstr>
      <vt:lpstr>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189</cp:revision>
  <dcterms:created xsi:type="dcterms:W3CDTF">2019-03-04T10:25:44Z</dcterms:created>
  <dcterms:modified xsi:type="dcterms:W3CDTF">2020-12-04T05:22:55Z</dcterms:modified>
</cp:coreProperties>
</file>